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7" r:id="rId4"/>
    <p:sldId id="271" r:id="rId5"/>
    <p:sldId id="276" r:id="rId6"/>
    <p:sldId id="274" r:id="rId7"/>
    <p:sldId id="278" r:id="rId8"/>
    <p:sldId id="275" r:id="rId9"/>
    <p:sldId id="280" r:id="rId10"/>
    <p:sldId id="277" r:id="rId11"/>
    <p:sldId id="283" r:id="rId12"/>
    <p:sldId id="29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5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</a:t>
            </a:r>
            <a:r>
              <a:rPr lang="hr-HR" noProof="0" dirty="0"/>
              <a:t>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Prostoručn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" name="Redak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Prostoru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13" name="Prostoru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4" name="Prostoručn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15" name="Prostoručn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Prostoru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2" name="Prostoru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23" name="Prostoručn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Redak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Elipsa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9" name="Elipsa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40" name="Elipsa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Prostoručn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3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4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5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6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  <p:sp>
          <p:nvSpPr>
            <p:cNvPr id="47" name="Prostoručn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Elipsa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53" name="Prostoručn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Redak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56" name="Grupa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Prostoru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58" name="Prostoru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59" name="Prostoručn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60" name="Prostoručn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grpSp>
          <p:nvGrpSpPr>
            <p:cNvPr id="65" name="Grupa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Prostoru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7" name="Prostoru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68" name="Prostoručn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Redak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Elipsa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4" name="Elipsa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5" name="Elipsa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86" name="Grupa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Prostoručn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88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89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90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91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  <p:sp>
          <p:nvSpPr>
            <p:cNvPr id="92" name="Prostoručn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Elipsa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98" name="Grupa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Prostoručn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0" name="Prostoručn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1" name="Prostoručn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2" name="Prostoručn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103" name="Prostoručn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" name="Elipsa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9" name="Grupa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Prostoručn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1" name="Prostoručn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2" name="Prostoručn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r-HR" dirty="0"/>
            </a:p>
          </p:txBody>
        </p:sp>
        <p:sp>
          <p:nvSpPr>
            <p:cNvPr id="14" name="Prostoručn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Elipsa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20" name="Prostoručn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21" name="Prostoručn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23" name="Grupa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Prostoručn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5" name="Redak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6" name="Prostoručn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7" name="Prostoručn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8" name="Prostoručn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sp>
          <p:nvSpPr>
            <p:cNvPr id="30" name="Prostoručn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2" name="Prostoručn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33" name="Grupa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Prostoručn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</p:grpSp>
      <p:grpSp>
        <p:nvGrpSpPr>
          <p:cNvPr id="83" name="Grupa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Prostoručn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43" name="Prostoručn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Redak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46" name="Prostoručn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Redak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59" name="Grupa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Prostoručn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6" name="Prostoručn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7" name="Prostoručn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Prostoručn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2" name="Prostoručn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3" name="Prostoručn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4" name="Elipsa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u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u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Prostoručno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Redak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2" name="Grupa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Prostoručno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Redak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Redak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28" name="Grupa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Prostoručno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0" name="Prostoručno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31" name="Elipsa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Elipsa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49" name="Grupa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Prostoručno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1" name="Redak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2" name="Prostoručno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3" name="Prostoručno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4" name="Prostoručno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5" name="Elipsa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Prostoručno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8" name="Prostoručno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9" name="Prostoručno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0" name="Prostoručno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1" name="Prostoručno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hr-HR" smtClean="0"/>
              <a:pPr/>
              <a:t>17.12.2018.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8185" y="1005840"/>
            <a:ext cx="11075831" cy="2651760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hr-HR" dirty="0">
                <a:latin typeface="Century Schoolbook"/>
              </a:rPr>
              <a:t>Roditelji i odgojitelji – partneri u odgoju djece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0157" y="0"/>
            <a:ext cx="10341735" cy="888642"/>
          </a:xfrm>
        </p:spPr>
        <p:txBody>
          <a:bodyPr>
            <a:normAutofit/>
          </a:bodyPr>
          <a:lstStyle/>
          <a:p>
            <a:pPr algn="ctr"/>
            <a:r>
              <a:rPr lang="hr-HR" b="1" u="sng" dirty="0"/>
              <a:t>Prava roditelja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7583" y="1081825"/>
            <a:ext cx="10264462" cy="54477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/>
              <a:t>RODITELJI IMAJU PRAVO: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Tražiti i dobiti informacije o svom djetetu (razvoju, prehrani…)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Tražiti savjete od odgojitelja i stručnih suradnika vezane uz odgoj i razvoj djece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Upoznati se s temeljnim dokumentima vrtića (statut, etički kodeks, sigurnosne mjere, kurikulum, godišnji program rada…)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Uključiti se u odgojno-obrazovni proces (boravak u skupini, radionice…)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Ne dati suglasnost vezano uz korištenje osobnih podataka i fotografija djeteta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Ne dati suglasnost za sudjelovanje djeteta na manifestacijama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b="1" dirty="0">
                <a:solidFill>
                  <a:srgbClr val="7030A0"/>
                </a:solidFill>
              </a:rPr>
              <a:t>RODITELJI NEMAJU PRAVO ULAZITI U ORGANIZACIJU RADA VRTIĆA </a:t>
            </a:r>
          </a:p>
          <a:p>
            <a:pPr marL="45720" indent="0">
              <a:buNone/>
            </a:pPr>
            <a:r>
              <a:rPr lang="hr-HR" dirty="0">
                <a:solidFill>
                  <a:srgbClr val="7030A0"/>
                </a:solidFill>
              </a:rPr>
              <a:t>(npr. prehrana</a:t>
            </a:r>
            <a:r>
              <a:rPr lang="hr-HR">
                <a:solidFill>
                  <a:srgbClr val="7030A0"/>
                </a:solidFill>
              </a:rPr>
              <a:t>, financije, zaduženja odgojitelja…)</a:t>
            </a:r>
            <a:endParaRPr lang="hr-HR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6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62" name="Picture 2" descr="C:\Users\korisnik\Documents\Vrtić Tribalj\Tribalj slike 21032014\Eko radionica\Nova mapa\Tribalj\Vrtić\Edita Slunjski - umjesto zaključka (sličice)\fgmdflg.df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26" y="731520"/>
            <a:ext cx="10006147" cy="5917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0"/>
            <a:ext cx="9791025" cy="3596952"/>
          </a:xfrm>
          <a:prstGeom prst="rect">
            <a:avLst/>
          </a:prstGeom>
        </p:spPr>
      </p:pic>
      <p:pic>
        <p:nvPicPr>
          <p:cNvPr id="13314" name="Picture 2" descr="http://alfarha-nursery.webs.com/home_school_partn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360" y="1817007"/>
            <a:ext cx="3599269" cy="504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847" y="456950"/>
            <a:ext cx="5523455" cy="7925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738" y="1464246"/>
            <a:ext cx="774259" cy="890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432" y="1464246"/>
            <a:ext cx="749873" cy="9205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961" y="2384822"/>
            <a:ext cx="3097036" cy="18106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9872" y="2421400"/>
            <a:ext cx="3164098" cy="173751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7016" y="4822202"/>
            <a:ext cx="75231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1524000" y="1146220"/>
            <a:ext cx="9144000" cy="5473521"/>
          </a:xfrm>
        </p:spPr>
        <p:txBody>
          <a:bodyPr>
            <a:normAutofit/>
          </a:bodyPr>
          <a:lstStyle/>
          <a:p>
            <a:r>
              <a:rPr lang="hr-HR" dirty="0"/>
              <a:t>Roditelji su prvi i najvažniji odgojitelji svoje djece i nose najveću odgovornost za njihov razvoj i napredak.</a:t>
            </a:r>
          </a:p>
          <a:p>
            <a:r>
              <a:rPr lang="hr-HR" dirty="0"/>
              <a:t>Potrebno je uspostaviti komunikaciju: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4572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4283" y="2756855"/>
            <a:ext cx="3255546" cy="288975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443" y="3633022"/>
            <a:ext cx="1079086" cy="49991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9711" y="3633022"/>
            <a:ext cx="1402202" cy="4999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5494" y="5396651"/>
            <a:ext cx="171312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algn="ctr"/>
            <a:r>
              <a:rPr lang="hr-HR" b="1" u="sng" dirty="0"/>
              <a:t>Partnerstvo roditelja i odgojitelja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0" y="1159099"/>
            <a:ext cx="9144000" cy="522882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r-HR" sz="2800" b="1" dirty="0"/>
              <a:t>PARTNER(STVO)</a:t>
            </a:r>
            <a:r>
              <a:rPr lang="hr-HR" dirty="0"/>
              <a:t> 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  <a:p>
            <a:r>
              <a:rPr lang="hr-HR" dirty="0"/>
              <a:t>Partnerstvo s roditeljima proces je stalne refleksije, ispitivanja, rasprave i evaluacije unutar zajednice ustanove i roditelja s ciljem cjelovitog razvoja djeteta</a:t>
            </a:r>
          </a:p>
          <a:p>
            <a:pPr marL="45720" indent="0" algn="ctr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hr-HR" dirty="0">
                <a:solidFill>
                  <a:srgbClr val="FF0000"/>
                </a:solidFill>
              </a:rPr>
              <a:t>DJEČJI VRTIĆ USMJEREN NA DIJETE VIDI RODITELJE KAO SVOJE NAJVAŽNIJE PARTNERE.</a:t>
            </a:r>
          </a:p>
          <a:p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4778062" y="1609859"/>
            <a:ext cx="476518" cy="38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2395470" y="1996225"/>
            <a:ext cx="2382592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/>
              <a:t>sudionik, suigrač</a:t>
            </a:r>
          </a:p>
          <a:p>
            <a:endParaRPr lang="hr-HR" dirty="0"/>
          </a:p>
          <a:p>
            <a:r>
              <a:rPr lang="hr-HR" dirty="0"/>
              <a:t>(</a:t>
            </a:r>
            <a:r>
              <a:rPr lang="hr-HR" dirty="0" err="1"/>
              <a:t>Klaićev</a:t>
            </a:r>
            <a:r>
              <a:rPr lang="hr-HR" dirty="0"/>
              <a:t> rječnik)</a:t>
            </a:r>
          </a:p>
          <a:p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6645499" y="1609859"/>
            <a:ext cx="463639" cy="38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7160653" y="1996225"/>
            <a:ext cx="414699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/>
              <a:t>suradnički odnos između pojedinaca u podjeli odgovornosti u postizanju nekog cilja</a:t>
            </a:r>
          </a:p>
          <a:p>
            <a:endParaRPr lang="hr-HR" dirty="0"/>
          </a:p>
          <a:p>
            <a:r>
              <a:rPr lang="hr-HR" dirty="0"/>
              <a:t>(internetski rječnik)</a:t>
            </a:r>
          </a:p>
        </p:txBody>
      </p:sp>
    </p:spTree>
    <p:extLst>
      <p:ext uri="{BB962C8B-B14F-4D97-AF65-F5344CB8AC3E}">
        <p14:creationId xmlns:p14="http://schemas.microsoft.com/office/powerpoint/2010/main" val="27265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kstniOkvir 3"/>
          <p:cNvSpPr txBox="1">
            <a:spLocks noChangeArrowheads="1"/>
          </p:cNvSpPr>
          <p:nvPr/>
        </p:nvSpPr>
        <p:spPr bwMode="auto">
          <a:xfrm>
            <a:off x="2952750" y="85725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Comic Sans MS" panose="030F0702030302020204" pitchFamily="66" charset="0"/>
              </a:rPr>
              <a:t>SURADNJA</a:t>
            </a:r>
          </a:p>
        </p:txBody>
      </p:sp>
      <p:sp>
        <p:nvSpPr>
          <p:cNvPr id="16387" name="TekstniOkvir 4"/>
          <p:cNvSpPr txBox="1">
            <a:spLocks noChangeArrowheads="1"/>
          </p:cNvSpPr>
          <p:nvPr/>
        </p:nvSpPr>
        <p:spPr bwMode="auto">
          <a:xfrm>
            <a:off x="7239001" y="8572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Comic Sans MS" panose="030F0702030302020204" pitchFamily="66" charset="0"/>
              </a:rPr>
              <a:t>PARTNERSTVO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2095501" y="1928814"/>
            <a:ext cx="3357563" cy="714375"/>
          </a:xfrm>
          <a:prstGeom prst="round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Komunikacija između roditelja i stručnih djelatnika ustanove.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1809751" y="3500438"/>
            <a:ext cx="3929063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Površni i formalni proces međusobnog informiranja,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savjetovanja, učenja,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dogovaranja i druženja.</a:t>
            </a:r>
          </a:p>
        </p:txBody>
      </p:sp>
      <p:sp>
        <p:nvSpPr>
          <p:cNvPr id="14" name="Ševron 13"/>
          <p:cNvSpPr/>
          <p:nvPr/>
        </p:nvSpPr>
        <p:spPr>
          <a:xfrm rot="5400000">
            <a:off x="3524251" y="2786063"/>
            <a:ext cx="484187" cy="484188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7096125" y="2000250"/>
            <a:ext cx="2286000" cy="3571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Kvaliteta odnosa.</a:t>
            </a:r>
          </a:p>
        </p:txBody>
      </p:sp>
      <p:sp>
        <p:nvSpPr>
          <p:cNvPr id="17" name="Zaobljeni pravokutnik 16"/>
          <p:cNvSpPr/>
          <p:nvPr/>
        </p:nvSpPr>
        <p:spPr>
          <a:xfrm>
            <a:off x="6667501" y="3000375"/>
            <a:ext cx="3286125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Zajedničke namjere,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obostrano poštovanje,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</a:rPr>
              <a:t>želja za dogovaranjem.</a:t>
            </a:r>
          </a:p>
        </p:txBody>
      </p:sp>
      <p:sp>
        <p:nvSpPr>
          <p:cNvPr id="18" name="Zaobljeni pravokutnik 17"/>
          <p:cNvSpPr/>
          <p:nvPr/>
        </p:nvSpPr>
        <p:spPr>
          <a:xfrm>
            <a:off x="6738938" y="4572001"/>
            <a:ext cx="3357562" cy="1357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chemeClr val="bg2"/>
                </a:solidFill>
              </a:rPr>
              <a:t>Dijeljenje informacija,</a:t>
            </a:r>
          </a:p>
          <a:p>
            <a:pPr algn="ctr">
              <a:defRPr/>
            </a:pPr>
            <a:r>
              <a:rPr lang="hr-HR" sz="1600" b="1" dirty="0">
                <a:solidFill>
                  <a:schemeClr val="bg2"/>
                </a:solidFill>
              </a:rPr>
              <a:t>odgovornosti, znanja, vještina, zajedničko donošenje odluka.</a:t>
            </a:r>
          </a:p>
        </p:txBody>
      </p:sp>
      <p:sp>
        <p:nvSpPr>
          <p:cNvPr id="19" name="Ševron 18"/>
          <p:cNvSpPr/>
          <p:nvPr/>
        </p:nvSpPr>
        <p:spPr>
          <a:xfrm rot="5400000">
            <a:off x="8096250" y="2428875"/>
            <a:ext cx="484188" cy="484188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Ševron 19"/>
          <p:cNvSpPr/>
          <p:nvPr/>
        </p:nvSpPr>
        <p:spPr>
          <a:xfrm rot="5400000">
            <a:off x="8167688" y="4000501"/>
            <a:ext cx="484188" cy="48418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2738439" y="6215063"/>
            <a:ext cx="6643687" cy="474662"/>
          </a:xfrm>
          <a:prstGeom prst="roundRect">
            <a:avLst>
              <a:gd name="adj" fmla="val 30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FF0000"/>
                </a:solidFill>
              </a:rPr>
              <a:t>CILJ SURADNJE/PARTNERSTVA - DOBROBIT DJETETA</a:t>
            </a:r>
          </a:p>
        </p:txBody>
      </p:sp>
      <p:sp>
        <p:nvSpPr>
          <p:cNvPr id="23" name="Strelica lijevo-desno 22"/>
          <p:cNvSpPr/>
          <p:nvPr/>
        </p:nvSpPr>
        <p:spPr>
          <a:xfrm>
            <a:off x="5524501" y="857251"/>
            <a:ext cx="1000125" cy="428625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4" name="Ševron 23"/>
          <p:cNvSpPr/>
          <p:nvPr/>
        </p:nvSpPr>
        <p:spPr>
          <a:xfrm rot="5400000">
            <a:off x="8024814" y="1357314"/>
            <a:ext cx="484187" cy="48418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25" name="Ševron 24"/>
          <p:cNvSpPr/>
          <p:nvPr/>
        </p:nvSpPr>
        <p:spPr>
          <a:xfrm rot="5400000">
            <a:off x="3452814" y="1357314"/>
            <a:ext cx="484187" cy="48418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320899"/>
            <a:ext cx="4389120" cy="683106"/>
          </a:xfrm>
        </p:spPr>
        <p:txBody>
          <a:bodyPr/>
          <a:lstStyle/>
          <a:p>
            <a:pPr algn="ctr"/>
            <a:r>
              <a:rPr lang="hr-HR" b="1" u="sng" dirty="0"/>
              <a:t>SURADNJA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4000" y="1171977"/>
            <a:ext cx="4754880" cy="4847823"/>
          </a:xfrm>
        </p:spPr>
        <p:txBody>
          <a:bodyPr/>
          <a:lstStyle/>
          <a:p>
            <a:r>
              <a:rPr lang="hr-HR" dirty="0"/>
              <a:t>Roditelji povremeno uključeni u aktivnosti vrtića</a:t>
            </a:r>
          </a:p>
          <a:p>
            <a:r>
              <a:rPr lang="hr-HR" dirty="0"/>
              <a:t>Ciljevi odgoja: jednosmjerni, pojedinačni</a:t>
            </a:r>
          </a:p>
          <a:p>
            <a:r>
              <a:rPr lang="hr-HR" dirty="0"/>
              <a:t>Odnosi između roditelja i odgojitelja su hijerarhijski pozicionirani</a:t>
            </a:r>
          </a:p>
          <a:p>
            <a:r>
              <a:rPr lang="hr-HR" dirty="0"/>
              <a:t>Komunikacija je rijetka, površna, nedostatno otvorena…</a:t>
            </a:r>
          </a:p>
          <a:p>
            <a:r>
              <a:rPr lang="hr-HR" dirty="0"/>
              <a:t>Razgovori usmjereni na informiranje o dječjem ponašanju, poteškoćama…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320899"/>
            <a:ext cx="4389120" cy="683106"/>
          </a:xfrm>
        </p:spPr>
        <p:txBody>
          <a:bodyPr/>
          <a:lstStyle/>
          <a:p>
            <a:pPr algn="ctr"/>
            <a:r>
              <a:rPr lang="hr-HR" b="1" u="sng" dirty="0"/>
              <a:t>PARTNERSTVO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1171977"/>
            <a:ext cx="4784072" cy="4847823"/>
          </a:xfrm>
        </p:spPr>
        <p:txBody>
          <a:bodyPr/>
          <a:lstStyle/>
          <a:p>
            <a:r>
              <a:rPr lang="hr-HR" dirty="0"/>
              <a:t>Roditelji uključeni u sve aktivnosti vrtića</a:t>
            </a:r>
          </a:p>
          <a:p>
            <a:r>
              <a:rPr lang="hr-HR" dirty="0"/>
              <a:t>Ciljevi odgoja: posebni, dvosmjerni, usmjereni na dijete</a:t>
            </a:r>
          </a:p>
          <a:p>
            <a:r>
              <a:rPr lang="hr-HR" dirty="0"/>
              <a:t>Odnosi između roditelja i odgojitelja su ravnopravni</a:t>
            </a:r>
          </a:p>
          <a:p>
            <a:r>
              <a:rPr lang="hr-HR" dirty="0"/>
              <a:t>Komunikacija je kontinuirana, otvorena, iskrena, </a:t>
            </a:r>
            <a:r>
              <a:rPr lang="hr-HR" dirty="0" err="1"/>
              <a:t>podržavajuća</a:t>
            </a:r>
            <a:r>
              <a:rPr lang="hr-HR" dirty="0"/>
              <a:t>…</a:t>
            </a:r>
          </a:p>
          <a:p>
            <a:r>
              <a:rPr lang="hr-HR" dirty="0"/>
              <a:t>Razgovori usmjereni na zajedničko planiranje, provedbu i evaluaciju dogovorenog</a:t>
            </a:r>
          </a:p>
        </p:txBody>
      </p:sp>
    </p:spTree>
    <p:extLst>
      <p:ext uri="{BB962C8B-B14F-4D97-AF65-F5344CB8AC3E}">
        <p14:creationId xmlns:p14="http://schemas.microsoft.com/office/powerpoint/2010/main" val="30418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hr-HR" b="1" u="sng" dirty="0"/>
              <a:t>Elementi bitni za partnerstvo roditelja i odgojitelja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80260" y="1404534"/>
            <a:ext cx="8156620" cy="4663341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hr-HR" sz="2400" dirty="0"/>
              <a:t>Međusobno uvažavanje znanja i vještina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Iskrena i otvorena komunikacija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Razumijevanje i empatija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Međusobna suglasnost u određivanju ciljeva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Zajedničko planiranje i donošenje odluka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Otvorena i obostrana razmjena informacija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Pristupačnost i međusobno razumijevanje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Odsutnost etiketiranja i kritiziranja</a:t>
            </a:r>
          </a:p>
          <a:p>
            <a:pPr marL="502920" indent="-457200">
              <a:buFont typeface="+mj-lt"/>
              <a:buAutoNum type="arabicPeriod"/>
            </a:pPr>
            <a:r>
              <a:rPr lang="hr-HR" sz="2400" dirty="0"/>
              <a:t>Zajednička procjena napretka djeteta</a:t>
            </a:r>
          </a:p>
        </p:txBody>
      </p:sp>
      <p:pic>
        <p:nvPicPr>
          <p:cNvPr id="18434" name="Picture 2" descr="https://encrypted-tbn1.gstatic.com/images?q=tbn:ANd9GcQo_Zz_BgWZGBk8XfyZr0Q5tLfc7-Bst2ymBM7J1fDF65qdCwFx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5746">
            <a:off x="222069" y="1946367"/>
            <a:ext cx="4268470" cy="337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4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7127"/>
          </a:xfrm>
        </p:spPr>
        <p:txBody>
          <a:bodyPr/>
          <a:lstStyle/>
          <a:p>
            <a:pPr algn="ctr"/>
            <a:r>
              <a:rPr lang="hr-HR" b="1" u="sng" dirty="0"/>
              <a:t>Komunikacija odgojitelja i roditelja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0" y="1107583"/>
            <a:ext cx="9144000" cy="4908040"/>
          </a:xfrm>
        </p:spPr>
        <p:txBody>
          <a:bodyPr/>
          <a:lstStyle/>
          <a:p>
            <a:r>
              <a:rPr lang="hr-HR" sz="2400" dirty="0"/>
              <a:t>Ostvaruje se putem :</a:t>
            </a:r>
          </a:p>
          <a:p>
            <a:pPr lvl="1"/>
            <a:r>
              <a:rPr lang="hr-HR" sz="2000" dirty="0"/>
              <a:t>individualnih informacija, </a:t>
            </a:r>
          </a:p>
          <a:p>
            <a:pPr lvl="1"/>
            <a:r>
              <a:rPr lang="hr-HR" sz="2000" dirty="0"/>
              <a:t>roditeljskih sastanaka, </a:t>
            </a:r>
          </a:p>
          <a:p>
            <a:pPr lvl="1"/>
            <a:r>
              <a:rPr lang="hr-HR" sz="2000" dirty="0"/>
              <a:t>poruka na panou, </a:t>
            </a:r>
          </a:p>
          <a:p>
            <a:pPr lvl="1"/>
            <a:r>
              <a:rPr lang="hr-HR" sz="2000" dirty="0"/>
              <a:t>radionica, </a:t>
            </a:r>
          </a:p>
          <a:p>
            <a:pPr lvl="1"/>
            <a:r>
              <a:rPr lang="hr-HR" sz="2000" dirty="0"/>
              <a:t>boravka u skupini, </a:t>
            </a:r>
          </a:p>
          <a:p>
            <a:pPr lvl="1"/>
            <a:r>
              <a:rPr lang="hr-HR" sz="2000" dirty="0"/>
              <a:t>izleta…</a:t>
            </a:r>
          </a:p>
          <a:p>
            <a:r>
              <a:rPr lang="hr-HR" sz="2400" dirty="0"/>
              <a:t>Treba biti: redovita, otvorena, jasna, konkretna, bez predrasuda, objektivna…</a:t>
            </a:r>
          </a:p>
          <a:p>
            <a:r>
              <a:rPr lang="hr-HR" sz="2400" dirty="0"/>
              <a:t>Povjerljivost podataka</a:t>
            </a:r>
          </a:p>
        </p:txBody>
      </p:sp>
    </p:spTree>
    <p:extLst>
      <p:ext uri="{BB962C8B-B14F-4D97-AF65-F5344CB8AC3E}">
        <p14:creationId xmlns:p14="http://schemas.microsoft.com/office/powerpoint/2010/main" val="11333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0" y="695459"/>
            <a:ext cx="9144000" cy="5320164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hr-HR" sz="4000" b="1" i="1" dirty="0">
                <a:solidFill>
                  <a:srgbClr val="002060"/>
                </a:solidFill>
              </a:rPr>
              <a:t>Roditelji i odgojitelji susreću se na istim odgojnim zadacima, svatko u svojoj ulozi, pa je važno stvarati uvjete za što jasnije određenje do koje razine svakog pojedinog zadatka idu roditelji, a od koje preuzimaju odgojitelji. </a:t>
            </a:r>
          </a:p>
        </p:txBody>
      </p:sp>
    </p:spTree>
    <p:extLst>
      <p:ext uri="{BB962C8B-B14F-4D97-AF65-F5344CB8AC3E}">
        <p14:creationId xmlns:p14="http://schemas.microsoft.com/office/powerpoint/2010/main" val="3191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Ljubičasto livadno cvijeće na plavoj pozadini</Template>
  <TotalTime>0</TotalTime>
  <Words>468</Words>
  <Application>Microsoft Office PowerPoint</Application>
  <PresentationFormat>Široki zaslon</PresentationFormat>
  <Paragraphs>78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Century Schoolbook</vt:lpstr>
      <vt:lpstr>Comic Sans MS</vt:lpstr>
      <vt:lpstr>Wingdings</vt:lpstr>
      <vt:lpstr>FLOWERS 16X9</vt:lpstr>
      <vt:lpstr>Roditelji i odgojitelji – partneri u odgoju djece</vt:lpstr>
      <vt:lpstr>PowerPoint prezentacija</vt:lpstr>
      <vt:lpstr>PowerPoint prezentacija</vt:lpstr>
      <vt:lpstr>Partnerstvo roditelja i odgojitelja</vt:lpstr>
      <vt:lpstr>PowerPoint prezentacija</vt:lpstr>
      <vt:lpstr>PowerPoint prezentacija</vt:lpstr>
      <vt:lpstr>Elementi bitni za partnerstvo roditelja i odgojitelja</vt:lpstr>
      <vt:lpstr>Komunikacija odgojitelja i roditelja</vt:lpstr>
      <vt:lpstr>PowerPoint prezentacija</vt:lpstr>
      <vt:lpstr>Prava roditelja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2014-12-02T08:19:52Z</dcterms:created>
  <dcterms:modified xsi:type="dcterms:W3CDTF">2018-12-17T09:23:41Z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