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70" r:id="rId4"/>
    <p:sldId id="271" r:id="rId5"/>
    <p:sldId id="269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227411-B88E-4F38-BA30-00F83762A62A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39520DDB-1C4F-4B86-8995-FD7F8F991E3A}">
      <dgm:prSet phldrT="[Text]"/>
      <dgm:spPr/>
      <dgm:t>
        <a:bodyPr/>
        <a:lstStyle/>
        <a:p>
          <a:r>
            <a:rPr lang="hr-HR" dirty="0"/>
            <a:t>Vjerovanja (slika) o djetetu </a:t>
          </a:r>
        </a:p>
      </dgm:t>
    </dgm:pt>
    <dgm:pt modelId="{D4FE2ACF-EA98-4EDF-B36A-436D15917C66}" type="parTrans" cxnId="{90CB302C-B0BB-4580-ADC3-AC6E2AE7E9A7}">
      <dgm:prSet/>
      <dgm:spPr/>
      <dgm:t>
        <a:bodyPr/>
        <a:lstStyle/>
        <a:p>
          <a:endParaRPr lang="hr-HR"/>
        </a:p>
      </dgm:t>
    </dgm:pt>
    <dgm:pt modelId="{297161E7-C026-4815-ABFA-B6997E2374B0}" type="sibTrans" cxnId="{90CB302C-B0BB-4580-ADC3-AC6E2AE7E9A7}">
      <dgm:prSet/>
      <dgm:spPr/>
      <dgm:t>
        <a:bodyPr/>
        <a:lstStyle/>
        <a:p>
          <a:endParaRPr lang="hr-HR"/>
        </a:p>
      </dgm:t>
    </dgm:pt>
    <dgm:pt modelId="{41E5AD88-A231-449F-9EA8-36CCE8FCCB74}">
      <dgm:prSet phldrT="[Text]"/>
      <dgm:spPr/>
      <dgm:t>
        <a:bodyPr/>
        <a:lstStyle/>
        <a:p>
          <a:r>
            <a:rPr lang="hr-HR" dirty="0"/>
            <a:t>Ponašanje prema djetetu</a:t>
          </a:r>
        </a:p>
      </dgm:t>
    </dgm:pt>
    <dgm:pt modelId="{491C4EEA-A0D5-44B8-A6A3-DE7968A7EF40}" type="parTrans" cxnId="{CDCAA654-EF0B-4740-9592-B99C6F7A0A98}">
      <dgm:prSet/>
      <dgm:spPr/>
      <dgm:t>
        <a:bodyPr/>
        <a:lstStyle/>
        <a:p>
          <a:endParaRPr lang="hr-HR"/>
        </a:p>
      </dgm:t>
    </dgm:pt>
    <dgm:pt modelId="{05168A2F-FA82-463F-A9BF-19F8BC555D1F}" type="sibTrans" cxnId="{CDCAA654-EF0B-4740-9592-B99C6F7A0A98}">
      <dgm:prSet/>
      <dgm:spPr/>
      <dgm:t>
        <a:bodyPr/>
        <a:lstStyle/>
        <a:p>
          <a:endParaRPr lang="hr-HR"/>
        </a:p>
      </dgm:t>
    </dgm:pt>
    <dgm:pt modelId="{69425BD5-F4F7-483E-BF12-24F756F0AF81}">
      <dgm:prSet phldrT="[Text]"/>
      <dgm:spPr/>
      <dgm:t>
        <a:bodyPr/>
        <a:lstStyle/>
        <a:p>
          <a:r>
            <a:rPr lang="hr-HR" dirty="0"/>
            <a:t>Djetetova percepcija sebe</a:t>
          </a:r>
        </a:p>
      </dgm:t>
    </dgm:pt>
    <dgm:pt modelId="{E8C63A14-362A-4FEE-9681-DE1E319D2925}" type="parTrans" cxnId="{6EE81E0F-894F-4868-94C6-25C3FCA59ADD}">
      <dgm:prSet/>
      <dgm:spPr/>
      <dgm:t>
        <a:bodyPr/>
        <a:lstStyle/>
        <a:p>
          <a:endParaRPr lang="hr-HR"/>
        </a:p>
      </dgm:t>
    </dgm:pt>
    <dgm:pt modelId="{64FDC058-1D35-4E6A-9BCE-62320B28D5CF}" type="sibTrans" cxnId="{6EE81E0F-894F-4868-94C6-25C3FCA59ADD}">
      <dgm:prSet/>
      <dgm:spPr/>
      <dgm:t>
        <a:bodyPr/>
        <a:lstStyle/>
        <a:p>
          <a:endParaRPr lang="hr-HR"/>
        </a:p>
      </dgm:t>
    </dgm:pt>
    <dgm:pt modelId="{150E7604-BF66-4FCD-B207-CBD5A8B9CAB0}">
      <dgm:prSet phldrT="[Text]"/>
      <dgm:spPr/>
      <dgm:t>
        <a:bodyPr/>
        <a:lstStyle/>
        <a:p>
          <a:r>
            <a:rPr lang="hr-HR" dirty="0"/>
            <a:t>Djetetovo ponašanje</a:t>
          </a:r>
        </a:p>
      </dgm:t>
    </dgm:pt>
    <dgm:pt modelId="{21C79A76-F9D6-4F28-B1CC-7BA008320B70}" type="parTrans" cxnId="{95A223F7-0DBE-45BB-BFA3-8204E65A7649}">
      <dgm:prSet/>
      <dgm:spPr/>
      <dgm:t>
        <a:bodyPr/>
        <a:lstStyle/>
        <a:p>
          <a:endParaRPr lang="hr-HR"/>
        </a:p>
      </dgm:t>
    </dgm:pt>
    <dgm:pt modelId="{0A3DD4D8-7357-4ADD-B717-BDC2B840C040}" type="sibTrans" cxnId="{95A223F7-0DBE-45BB-BFA3-8204E65A7649}">
      <dgm:prSet/>
      <dgm:spPr/>
      <dgm:t>
        <a:bodyPr/>
        <a:lstStyle/>
        <a:p>
          <a:endParaRPr lang="hr-HR"/>
        </a:p>
      </dgm:t>
    </dgm:pt>
    <dgm:pt modelId="{E328FA1F-FA78-42C5-9B8F-ADCADFB02CCF}" type="pres">
      <dgm:prSet presAssocID="{21227411-B88E-4F38-BA30-00F83762A62A}" presName="cycle" presStyleCnt="0">
        <dgm:presLayoutVars>
          <dgm:dir/>
          <dgm:resizeHandles val="exact"/>
        </dgm:presLayoutVars>
      </dgm:prSet>
      <dgm:spPr/>
    </dgm:pt>
    <dgm:pt modelId="{5538EF49-4F5B-4604-863E-DE7EC06B76BC}" type="pres">
      <dgm:prSet presAssocID="{39520DDB-1C4F-4B86-8995-FD7F8F991E3A}" presName="node" presStyleLbl="node1" presStyleIdx="0" presStyleCnt="4">
        <dgm:presLayoutVars>
          <dgm:bulletEnabled val="1"/>
        </dgm:presLayoutVars>
      </dgm:prSet>
      <dgm:spPr/>
    </dgm:pt>
    <dgm:pt modelId="{F51694A4-C1F4-4686-9B53-FE2319B4BDA1}" type="pres">
      <dgm:prSet presAssocID="{297161E7-C026-4815-ABFA-B6997E2374B0}" presName="sibTrans" presStyleLbl="sibTrans2D1" presStyleIdx="0" presStyleCnt="4"/>
      <dgm:spPr/>
    </dgm:pt>
    <dgm:pt modelId="{A1BAA96E-C7AF-4D64-9419-B1FB3966E0C1}" type="pres">
      <dgm:prSet presAssocID="{297161E7-C026-4815-ABFA-B6997E2374B0}" presName="connectorText" presStyleLbl="sibTrans2D1" presStyleIdx="0" presStyleCnt="4"/>
      <dgm:spPr/>
    </dgm:pt>
    <dgm:pt modelId="{08DB32D1-DF34-4208-9AB2-5F5511E63AB0}" type="pres">
      <dgm:prSet presAssocID="{41E5AD88-A231-449F-9EA8-36CCE8FCCB74}" presName="node" presStyleLbl="node1" presStyleIdx="1" presStyleCnt="4">
        <dgm:presLayoutVars>
          <dgm:bulletEnabled val="1"/>
        </dgm:presLayoutVars>
      </dgm:prSet>
      <dgm:spPr/>
    </dgm:pt>
    <dgm:pt modelId="{2FF0B6FB-B3E2-4AC8-9C4D-B5617D1FC6F3}" type="pres">
      <dgm:prSet presAssocID="{05168A2F-FA82-463F-A9BF-19F8BC555D1F}" presName="sibTrans" presStyleLbl="sibTrans2D1" presStyleIdx="1" presStyleCnt="4"/>
      <dgm:spPr/>
    </dgm:pt>
    <dgm:pt modelId="{CAFEF96B-3999-4240-A92A-4CFE9DFB035C}" type="pres">
      <dgm:prSet presAssocID="{05168A2F-FA82-463F-A9BF-19F8BC555D1F}" presName="connectorText" presStyleLbl="sibTrans2D1" presStyleIdx="1" presStyleCnt="4"/>
      <dgm:spPr/>
    </dgm:pt>
    <dgm:pt modelId="{4B8541C7-D37A-42E5-B0D9-372F03F9F421}" type="pres">
      <dgm:prSet presAssocID="{69425BD5-F4F7-483E-BF12-24F756F0AF81}" presName="node" presStyleLbl="node1" presStyleIdx="2" presStyleCnt="4">
        <dgm:presLayoutVars>
          <dgm:bulletEnabled val="1"/>
        </dgm:presLayoutVars>
      </dgm:prSet>
      <dgm:spPr/>
    </dgm:pt>
    <dgm:pt modelId="{82A64514-6108-48A4-B382-5D91A774F4D1}" type="pres">
      <dgm:prSet presAssocID="{64FDC058-1D35-4E6A-9BCE-62320B28D5CF}" presName="sibTrans" presStyleLbl="sibTrans2D1" presStyleIdx="2" presStyleCnt="4"/>
      <dgm:spPr/>
    </dgm:pt>
    <dgm:pt modelId="{9C62C1FE-0469-4A67-B269-1D8F1F03C3FA}" type="pres">
      <dgm:prSet presAssocID="{64FDC058-1D35-4E6A-9BCE-62320B28D5CF}" presName="connectorText" presStyleLbl="sibTrans2D1" presStyleIdx="2" presStyleCnt="4"/>
      <dgm:spPr/>
    </dgm:pt>
    <dgm:pt modelId="{69DCB447-A30C-4F8A-8AA0-C2548CF96EA3}" type="pres">
      <dgm:prSet presAssocID="{150E7604-BF66-4FCD-B207-CBD5A8B9CAB0}" presName="node" presStyleLbl="node1" presStyleIdx="3" presStyleCnt="4">
        <dgm:presLayoutVars>
          <dgm:bulletEnabled val="1"/>
        </dgm:presLayoutVars>
      </dgm:prSet>
      <dgm:spPr/>
    </dgm:pt>
    <dgm:pt modelId="{353343E7-1807-4181-97B0-B0064C971778}" type="pres">
      <dgm:prSet presAssocID="{0A3DD4D8-7357-4ADD-B717-BDC2B840C040}" presName="sibTrans" presStyleLbl="sibTrans2D1" presStyleIdx="3" presStyleCnt="4"/>
      <dgm:spPr/>
    </dgm:pt>
    <dgm:pt modelId="{9EB6AA14-DDF6-4697-B692-C9660297FA6E}" type="pres">
      <dgm:prSet presAssocID="{0A3DD4D8-7357-4ADD-B717-BDC2B840C040}" presName="connectorText" presStyleLbl="sibTrans2D1" presStyleIdx="3" presStyleCnt="4"/>
      <dgm:spPr/>
    </dgm:pt>
  </dgm:ptLst>
  <dgm:cxnLst>
    <dgm:cxn modelId="{35432E08-398A-4200-B48F-BEDDAD82629D}" type="presOf" srcId="{0A3DD4D8-7357-4ADD-B717-BDC2B840C040}" destId="{353343E7-1807-4181-97B0-B0064C971778}" srcOrd="0" destOrd="0" presId="urn:microsoft.com/office/officeart/2005/8/layout/cycle2"/>
    <dgm:cxn modelId="{6EE81E0F-894F-4868-94C6-25C3FCA59ADD}" srcId="{21227411-B88E-4F38-BA30-00F83762A62A}" destId="{69425BD5-F4F7-483E-BF12-24F756F0AF81}" srcOrd="2" destOrd="0" parTransId="{E8C63A14-362A-4FEE-9681-DE1E319D2925}" sibTransId="{64FDC058-1D35-4E6A-9BCE-62320B28D5CF}"/>
    <dgm:cxn modelId="{90CB302C-B0BB-4580-ADC3-AC6E2AE7E9A7}" srcId="{21227411-B88E-4F38-BA30-00F83762A62A}" destId="{39520DDB-1C4F-4B86-8995-FD7F8F991E3A}" srcOrd="0" destOrd="0" parTransId="{D4FE2ACF-EA98-4EDF-B36A-436D15917C66}" sibTransId="{297161E7-C026-4815-ABFA-B6997E2374B0}"/>
    <dgm:cxn modelId="{2473A034-A387-41E0-A71E-42752F18D7BF}" type="presOf" srcId="{69425BD5-F4F7-483E-BF12-24F756F0AF81}" destId="{4B8541C7-D37A-42E5-B0D9-372F03F9F421}" srcOrd="0" destOrd="0" presId="urn:microsoft.com/office/officeart/2005/8/layout/cycle2"/>
    <dgm:cxn modelId="{8933C035-D139-4D17-AFDE-97ED7F1758C6}" type="presOf" srcId="{150E7604-BF66-4FCD-B207-CBD5A8B9CAB0}" destId="{69DCB447-A30C-4F8A-8AA0-C2548CF96EA3}" srcOrd="0" destOrd="0" presId="urn:microsoft.com/office/officeart/2005/8/layout/cycle2"/>
    <dgm:cxn modelId="{F2BA4E3F-E05E-4729-BB9D-AFB8B9742AB9}" type="presOf" srcId="{39520DDB-1C4F-4B86-8995-FD7F8F991E3A}" destId="{5538EF49-4F5B-4604-863E-DE7EC06B76BC}" srcOrd="0" destOrd="0" presId="urn:microsoft.com/office/officeart/2005/8/layout/cycle2"/>
    <dgm:cxn modelId="{5DFC436A-DB5C-4877-9E53-F76862118EC2}" type="presOf" srcId="{05168A2F-FA82-463F-A9BF-19F8BC555D1F}" destId="{2FF0B6FB-B3E2-4AC8-9C4D-B5617D1FC6F3}" srcOrd="0" destOrd="0" presId="urn:microsoft.com/office/officeart/2005/8/layout/cycle2"/>
    <dgm:cxn modelId="{CDCAA654-EF0B-4740-9592-B99C6F7A0A98}" srcId="{21227411-B88E-4F38-BA30-00F83762A62A}" destId="{41E5AD88-A231-449F-9EA8-36CCE8FCCB74}" srcOrd="1" destOrd="0" parTransId="{491C4EEA-A0D5-44B8-A6A3-DE7968A7EF40}" sibTransId="{05168A2F-FA82-463F-A9BF-19F8BC555D1F}"/>
    <dgm:cxn modelId="{41B05C84-F0F6-480E-92C9-175228236428}" type="presOf" srcId="{297161E7-C026-4815-ABFA-B6997E2374B0}" destId="{F51694A4-C1F4-4686-9B53-FE2319B4BDA1}" srcOrd="0" destOrd="0" presId="urn:microsoft.com/office/officeart/2005/8/layout/cycle2"/>
    <dgm:cxn modelId="{927F389E-CD3A-4DAB-B410-51E4D855ED46}" type="presOf" srcId="{05168A2F-FA82-463F-A9BF-19F8BC555D1F}" destId="{CAFEF96B-3999-4240-A92A-4CFE9DFB035C}" srcOrd="1" destOrd="0" presId="urn:microsoft.com/office/officeart/2005/8/layout/cycle2"/>
    <dgm:cxn modelId="{7F866FA1-891B-4428-B481-E591AE834D35}" type="presOf" srcId="{64FDC058-1D35-4E6A-9BCE-62320B28D5CF}" destId="{82A64514-6108-48A4-B382-5D91A774F4D1}" srcOrd="0" destOrd="0" presId="urn:microsoft.com/office/officeart/2005/8/layout/cycle2"/>
    <dgm:cxn modelId="{8847B6C1-3E4F-42D6-980A-504BDAB0942A}" type="presOf" srcId="{21227411-B88E-4F38-BA30-00F83762A62A}" destId="{E328FA1F-FA78-42C5-9B8F-ADCADFB02CCF}" srcOrd="0" destOrd="0" presId="urn:microsoft.com/office/officeart/2005/8/layout/cycle2"/>
    <dgm:cxn modelId="{618958C3-D754-40E2-8526-3528A6E1A871}" type="presOf" srcId="{297161E7-C026-4815-ABFA-B6997E2374B0}" destId="{A1BAA96E-C7AF-4D64-9419-B1FB3966E0C1}" srcOrd="1" destOrd="0" presId="urn:microsoft.com/office/officeart/2005/8/layout/cycle2"/>
    <dgm:cxn modelId="{514F6EE2-A2B6-48F2-8DE7-50D37A6FCE0A}" type="presOf" srcId="{0A3DD4D8-7357-4ADD-B717-BDC2B840C040}" destId="{9EB6AA14-DDF6-4697-B692-C9660297FA6E}" srcOrd="1" destOrd="0" presId="urn:microsoft.com/office/officeart/2005/8/layout/cycle2"/>
    <dgm:cxn modelId="{236AC5E9-A17D-41DF-94A2-8E733F9591FA}" type="presOf" srcId="{41E5AD88-A231-449F-9EA8-36CCE8FCCB74}" destId="{08DB32D1-DF34-4208-9AB2-5F5511E63AB0}" srcOrd="0" destOrd="0" presId="urn:microsoft.com/office/officeart/2005/8/layout/cycle2"/>
    <dgm:cxn modelId="{6CCEA6F6-7F47-45AC-A6A2-FD43134F8E5A}" type="presOf" srcId="{64FDC058-1D35-4E6A-9BCE-62320B28D5CF}" destId="{9C62C1FE-0469-4A67-B269-1D8F1F03C3FA}" srcOrd="1" destOrd="0" presId="urn:microsoft.com/office/officeart/2005/8/layout/cycle2"/>
    <dgm:cxn modelId="{95A223F7-0DBE-45BB-BFA3-8204E65A7649}" srcId="{21227411-B88E-4F38-BA30-00F83762A62A}" destId="{150E7604-BF66-4FCD-B207-CBD5A8B9CAB0}" srcOrd="3" destOrd="0" parTransId="{21C79A76-F9D6-4F28-B1CC-7BA008320B70}" sibTransId="{0A3DD4D8-7357-4ADD-B717-BDC2B840C040}"/>
    <dgm:cxn modelId="{12D68AE2-E3C2-441A-8094-EECB47044884}" type="presParOf" srcId="{E328FA1F-FA78-42C5-9B8F-ADCADFB02CCF}" destId="{5538EF49-4F5B-4604-863E-DE7EC06B76BC}" srcOrd="0" destOrd="0" presId="urn:microsoft.com/office/officeart/2005/8/layout/cycle2"/>
    <dgm:cxn modelId="{1B1756C0-B5DE-40A5-AB92-CFD7B8D83257}" type="presParOf" srcId="{E328FA1F-FA78-42C5-9B8F-ADCADFB02CCF}" destId="{F51694A4-C1F4-4686-9B53-FE2319B4BDA1}" srcOrd="1" destOrd="0" presId="urn:microsoft.com/office/officeart/2005/8/layout/cycle2"/>
    <dgm:cxn modelId="{AA99FA72-EAAF-451C-9E20-FAC7075FA730}" type="presParOf" srcId="{F51694A4-C1F4-4686-9B53-FE2319B4BDA1}" destId="{A1BAA96E-C7AF-4D64-9419-B1FB3966E0C1}" srcOrd="0" destOrd="0" presId="urn:microsoft.com/office/officeart/2005/8/layout/cycle2"/>
    <dgm:cxn modelId="{8C30623E-E697-4515-A75D-1E8404F6127B}" type="presParOf" srcId="{E328FA1F-FA78-42C5-9B8F-ADCADFB02CCF}" destId="{08DB32D1-DF34-4208-9AB2-5F5511E63AB0}" srcOrd="2" destOrd="0" presId="urn:microsoft.com/office/officeart/2005/8/layout/cycle2"/>
    <dgm:cxn modelId="{01FDAB31-03EB-487D-B588-2BCB4354852E}" type="presParOf" srcId="{E328FA1F-FA78-42C5-9B8F-ADCADFB02CCF}" destId="{2FF0B6FB-B3E2-4AC8-9C4D-B5617D1FC6F3}" srcOrd="3" destOrd="0" presId="urn:microsoft.com/office/officeart/2005/8/layout/cycle2"/>
    <dgm:cxn modelId="{BF4339B2-1199-436B-9786-FF116AC0513A}" type="presParOf" srcId="{2FF0B6FB-B3E2-4AC8-9C4D-B5617D1FC6F3}" destId="{CAFEF96B-3999-4240-A92A-4CFE9DFB035C}" srcOrd="0" destOrd="0" presId="urn:microsoft.com/office/officeart/2005/8/layout/cycle2"/>
    <dgm:cxn modelId="{34B7D6AD-D651-48D0-A570-74E23957D888}" type="presParOf" srcId="{E328FA1F-FA78-42C5-9B8F-ADCADFB02CCF}" destId="{4B8541C7-D37A-42E5-B0D9-372F03F9F421}" srcOrd="4" destOrd="0" presId="urn:microsoft.com/office/officeart/2005/8/layout/cycle2"/>
    <dgm:cxn modelId="{9DEC5274-6C52-4828-9803-B745DDE343D9}" type="presParOf" srcId="{E328FA1F-FA78-42C5-9B8F-ADCADFB02CCF}" destId="{82A64514-6108-48A4-B382-5D91A774F4D1}" srcOrd="5" destOrd="0" presId="urn:microsoft.com/office/officeart/2005/8/layout/cycle2"/>
    <dgm:cxn modelId="{B31CF8C1-3286-4E86-AF18-B17F035090C5}" type="presParOf" srcId="{82A64514-6108-48A4-B382-5D91A774F4D1}" destId="{9C62C1FE-0469-4A67-B269-1D8F1F03C3FA}" srcOrd="0" destOrd="0" presId="urn:microsoft.com/office/officeart/2005/8/layout/cycle2"/>
    <dgm:cxn modelId="{C8353A42-419E-48E2-B476-619CEEC5DF35}" type="presParOf" srcId="{E328FA1F-FA78-42C5-9B8F-ADCADFB02CCF}" destId="{69DCB447-A30C-4F8A-8AA0-C2548CF96EA3}" srcOrd="6" destOrd="0" presId="urn:microsoft.com/office/officeart/2005/8/layout/cycle2"/>
    <dgm:cxn modelId="{4274853B-402C-40B0-BAE1-1F8132846757}" type="presParOf" srcId="{E328FA1F-FA78-42C5-9B8F-ADCADFB02CCF}" destId="{353343E7-1807-4181-97B0-B0064C971778}" srcOrd="7" destOrd="0" presId="urn:microsoft.com/office/officeart/2005/8/layout/cycle2"/>
    <dgm:cxn modelId="{DE7B793C-0C9D-4AF3-8416-9D991C6FD0AA}" type="presParOf" srcId="{353343E7-1807-4181-97B0-B0064C971778}" destId="{9EB6AA14-DDF6-4697-B692-C9660297FA6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38EF49-4F5B-4604-863E-DE7EC06B76BC}">
      <dsp:nvSpPr>
        <dsp:cNvPr id="0" name=""/>
        <dsp:cNvSpPr/>
      </dsp:nvSpPr>
      <dsp:spPr>
        <a:xfrm>
          <a:off x="2521668" y="781"/>
          <a:ext cx="1152676" cy="11526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kern="1200" dirty="0"/>
            <a:t>Vjerovanja (slika) o djetetu </a:t>
          </a:r>
        </a:p>
      </dsp:txBody>
      <dsp:txXfrm>
        <a:off x="2690473" y="169586"/>
        <a:ext cx="815066" cy="815066"/>
      </dsp:txXfrm>
    </dsp:sp>
    <dsp:sp modelId="{F51694A4-C1F4-4686-9B53-FE2319B4BDA1}">
      <dsp:nvSpPr>
        <dsp:cNvPr id="0" name=""/>
        <dsp:cNvSpPr/>
      </dsp:nvSpPr>
      <dsp:spPr>
        <a:xfrm rot="2700000">
          <a:off x="3550693" y="988807"/>
          <a:ext cx="307029" cy="389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100" kern="1200"/>
        </a:p>
      </dsp:txBody>
      <dsp:txXfrm>
        <a:off x="3564182" y="1034048"/>
        <a:ext cx="214920" cy="233416"/>
      </dsp:txXfrm>
    </dsp:sp>
    <dsp:sp modelId="{08DB32D1-DF34-4208-9AB2-5F5511E63AB0}">
      <dsp:nvSpPr>
        <dsp:cNvPr id="0" name=""/>
        <dsp:cNvSpPr/>
      </dsp:nvSpPr>
      <dsp:spPr>
        <a:xfrm>
          <a:off x="3746361" y="1225474"/>
          <a:ext cx="1152676" cy="11526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kern="1200" dirty="0"/>
            <a:t>Ponašanje prema djetetu</a:t>
          </a:r>
        </a:p>
      </dsp:txBody>
      <dsp:txXfrm>
        <a:off x="3915166" y="1394279"/>
        <a:ext cx="815066" cy="815066"/>
      </dsp:txXfrm>
    </dsp:sp>
    <dsp:sp modelId="{2FF0B6FB-B3E2-4AC8-9C4D-B5617D1FC6F3}">
      <dsp:nvSpPr>
        <dsp:cNvPr id="0" name=""/>
        <dsp:cNvSpPr/>
      </dsp:nvSpPr>
      <dsp:spPr>
        <a:xfrm rot="8100000">
          <a:off x="3562982" y="2213500"/>
          <a:ext cx="307029" cy="389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100" kern="1200"/>
        </a:p>
      </dsp:txBody>
      <dsp:txXfrm rot="10800000">
        <a:off x="3641602" y="2258741"/>
        <a:ext cx="214920" cy="233416"/>
      </dsp:txXfrm>
    </dsp:sp>
    <dsp:sp modelId="{4B8541C7-D37A-42E5-B0D9-372F03F9F421}">
      <dsp:nvSpPr>
        <dsp:cNvPr id="0" name=""/>
        <dsp:cNvSpPr/>
      </dsp:nvSpPr>
      <dsp:spPr>
        <a:xfrm>
          <a:off x="2521668" y="2450167"/>
          <a:ext cx="1152676" cy="11526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kern="1200" dirty="0"/>
            <a:t>Djetetova percepcija sebe</a:t>
          </a:r>
        </a:p>
      </dsp:txBody>
      <dsp:txXfrm>
        <a:off x="2690473" y="2618972"/>
        <a:ext cx="815066" cy="815066"/>
      </dsp:txXfrm>
    </dsp:sp>
    <dsp:sp modelId="{82A64514-6108-48A4-B382-5D91A774F4D1}">
      <dsp:nvSpPr>
        <dsp:cNvPr id="0" name=""/>
        <dsp:cNvSpPr/>
      </dsp:nvSpPr>
      <dsp:spPr>
        <a:xfrm rot="13500000">
          <a:off x="2338289" y="2225789"/>
          <a:ext cx="307029" cy="389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100" kern="1200"/>
        </a:p>
      </dsp:txBody>
      <dsp:txXfrm rot="10800000">
        <a:off x="2416909" y="2336160"/>
        <a:ext cx="214920" cy="233416"/>
      </dsp:txXfrm>
    </dsp:sp>
    <dsp:sp modelId="{69DCB447-A30C-4F8A-8AA0-C2548CF96EA3}">
      <dsp:nvSpPr>
        <dsp:cNvPr id="0" name=""/>
        <dsp:cNvSpPr/>
      </dsp:nvSpPr>
      <dsp:spPr>
        <a:xfrm>
          <a:off x="1296975" y="1225474"/>
          <a:ext cx="1152676" cy="11526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kern="1200" dirty="0"/>
            <a:t>Djetetovo ponašanje</a:t>
          </a:r>
        </a:p>
      </dsp:txBody>
      <dsp:txXfrm>
        <a:off x="1465780" y="1394279"/>
        <a:ext cx="815066" cy="815066"/>
      </dsp:txXfrm>
    </dsp:sp>
    <dsp:sp modelId="{353343E7-1807-4181-97B0-B0064C971778}">
      <dsp:nvSpPr>
        <dsp:cNvPr id="0" name=""/>
        <dsp:cNvSpPr/>
      </dsp:nvSpPr>
      <dsp:spPr>
        <a:xfrm rot="18900000">
          <a:off x="2326000" y="1001096"/>
          <a:ext cx="307029" cy="389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100" kern="1200"/>
        </a:p>
      </dsp:txBody>
      <dsp:txXfrm>
        <a:off x="2339489" y="1111467"/>
        <a:ext cx="214920" cy="233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812482D-2A07-4BC3-AB76-5E9036F6978B}" type="datetimeFigureOut">
              <a:rPr lang="hr-HR" smtClean="0"/>
              <a:t>19.12.2018.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E9AC4C47-C06B-4790-A624-38B370E28BD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482D-2A07-4BC3-AB76-5E9036F6978B}" type="datetimeFigureOut">
              <a:rPr lang="hr-HR" smtClean="0"/>
              <a:t>19.12.2018.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4C47-C06B-4790-A624-38B370E28BD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482D-2A07-4BC3-AB76-5E9036F6978B}" type="datetimeFigureOut">
              <a:rPr lang="hr-HR" smtClean="0"/>
              <a:t>19.12.2018.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4C47-C06B-4790-A624-38B370E28BD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482D-2A07-4BC3-AB76-5E9036F6978B}" type="datetimeFigureOut">
              <a:rPr lang="hr-HR" smtClean="0"/>
              <a:t>19.12.2018.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4C47-C06B-4790-A624-38B370E28BD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482D-2A07-4BC3-AB76-5E9036F6978B}" type="datetimeFigureOut">
              <a:rPr lang="hr-HR" smtClean="0"/>
              <a:t>19.12.2018.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4C47-C06B-4790-A624-38B370E28BD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482D-2A07-4BC3-AB76-5E9036F6978B}" type="datetimeFigureOut">
              <a:rPr lang="hr-HR" smtClean="0"/>
              <a:t>19.12.2018.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4C47-C06B-4790-A624-38B370E28BDF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482D-2A07-4BC3-AB76-5E9036F6978B}" type="datetimeFigureOut">
              <a:rPr lang="hr-HR" smtClean="0"/>
              <a:t>19.12.2018.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4C47-C06B-4790-A624-38B370E28BDF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482D-2A07-4BC3-AB76-5E9036F6978B}" type="datetimeFigureOut">
              <a:rPr lang="hr-HR" smtClean="0"/>
              <a:t>19.12.2018.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4C47-C06B-4790-A624-38B370E28BD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482D-2A07-4BC3-AB76-5E9036F6978B}" type="datetimeFigureOut">
              <a:rPr lang="hr-HR" smtClean="0"/>
              <a:t>19.12.2018.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4C47-C06B-4790-A624-38B370E28BD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812482D-2A07-4BC3-AB76-5E9036F6978B}" type="datetimeFigureOut">
              <a:rPr lang="hr-HR" smtClean="0"/>
              <a:t>19.12.2018.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E9AC4C47-C06B-4790-A624-38B370E28BD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812482D-2A07-4BC3-AB76-5E9036F6978B}" type="datetimeFigureOut">
              <a:rPr lang="hr-HR" smtClean="0"/>
              <a:t>19.12.2018.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E9AC4C47-C06B-4790-A624-38B370E28BD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812482D-2A07-4BC3-AB76-5E9036F6978B}" type="datetimeFigureOut">
              <a:rPr lang="hr-HR" smtClean="0"/>
              <a:t>19.12.2018.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9AC4C47-C06B-4790-A624-38B370E28BDF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130009"/>
          </a:xfrm>
        </p:spPr>
        <p:txBody>
          <a:bodyPr/>
          <a:lstStyle/>
          <a:p>
            <a:r>
              <a:rPr lang="hr-HR" b="1" i="1" u="sng" dirty="0">
                <a:solidFill>
                  <a:schemeClr val="bg2">
                    <a:lumMod val="50000"/>
                  </a:schemeClr>
                </a:solidFill>
              </a:rPr>
              <a:t>Slika o djetetu</a:t>
            </a:r>
          </a:p>
        </p:txBody>
      </p:sp>
    </p:spTree>
    <p:extLst>
      <p:ext uri="{BB962C8B-B14F-4D97-AF65-F5344CB8AC3E}">
        <p14:creationId xmlns:p14="http://schemas.microsoft.com/office/powerpoint/2010/main" val="2267817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teksta 4"/>
          <p:cNvSpPr>
            <a:spLocks noGrp="1"/>
          </p:cNvSpPr>
          <p:nvPr>
            <p:ph type="body" idx="1"/>
          </p:nvPr>
        </p:nvSpPr>
        <p:spPr>
          <a:xfrm>
            <a:off x="1259632" y="836712"/>
            <a:ext cx="2939521" cy="820208"/>
          </a:xfrm>
        </p:spPr>
        <p:txBody>
          <a:bodyPr/>
          <a:lstStyle/>
          <a:p>
            <a:r>
              <a:rPr lang="hr-HR" u="sng" dirty="0"/>
              <a:t>Dijete koje ima pozitivnu sliku o sebi</a:t>
            </a:r>
          </a:p>
        </p:txBody>
      </p:sp>
      <p:sp>
        <p:nvSpPr>
          <p:cNvPr id="7" name="Rezervirano mjesto sadržaja 6"/>
          <p:cNvSpPr>
            <a:spLocks noGrp="1"/>
          </p:cNvSpPr>
          <p:nvPr>
            <p:ph sz="quarter" idx="13"/>
          </p:nvPr>
        </p:nvSpPr>
        <p:spPr>
          <a:xfrm>
            <a:off x="1298448" y="1844824"/>
            <a:ext cx="3227832" cy="3879320"/>
          </a:xfrm>
        </p:spPr>
        <p:txBody>
          <a:bodyPr/>
          <a:lstStyle/>
          <a:p>
            <a:r>
              <a:rPr lang="hr-HR" dirty="0"/>
              <a:t>poznaje sebe</a:t>
            </a:r>
          </a:p>
          <a:p>
            <a:r>
              <a:rPr lang="hr-HR" dirty="0"/>
              <a:t>zna što može</a:t>
            </a:r>
          </a:p>
          <a:p>
            <a:r>
              <a:rPr lang="hr-HR" dirty="0"/>
              <a:t>zna svoja ograničenja i mane </a:t>
            </a:r>
          </a:p>
          <a:p>
            <a:r>
              <a:rPr lang="hr-HR" dirty="0"/>
              <a:t>prihvaća sebe kakav jest</a:t>
            </a:r>
          </a:p>
          <a:p>
            <a:r>
              <a:rPr lang="hr-HR" dirty="0"/>
              <a:t>samopouzdano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2132856"/>
            <a:ext cx="2923602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7356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teksta 4"/>
          <p:cNvSpPr>
            <a:spLocks noGrp="1"/>
          </p:cNvSpPr>
          <p:nvPr>
            <p:ph type="body" idx="1"/>
          </p:nvPr>
        </p:nvSpPr>
        <p:spPr>
          <a:xfrm>
            <a:off x="1403648" y="1052736"/>
            <a:ext cx="2939521" cy="820208"/>
          </a:xfrm>
        </p:spPr>
        <p:txBody>
          <a:bodyPr>
            <a:normAutofit fontScale="92500" lnSpcReduction="20000"/>
          </a:bodyPr>
          <a:lstStyle/>
          <a:p>
            <a:r>
              <a:rPr lang="hr-HR" i="1" dirty="0">
                <a:solidFill>
                  <a:schemeClr val="bg2">
                    <a:lumMod val="50000"/>
                  </a:schemeClr>
                </a:solidFill>
              </a:rPr>
              <a:t>Kakav odgajatelj / roditelj podržava pozitivnu sliku djeteta o sebi?</a:t>
            </a:r>
          </a:p>
          <a:p>
            <a:endParaRPr lang="hr-HR" dirty="0"/>
          </a:p>
        </p:txBody>
      </p:sp>
      <p:sp>
        <p:nvSpPr>
          <p:cNvPr id="6" name="Rezervirano mjesto teksta 5"/>
          <p:cNvSpPr>
            <a:spLocks noGrp="1"/>
          </p:cNvSpPr>
          <p:nvPr>
            <p:ph type="body" sz="quarter" idx="3"/>
          </p:nvPr>
        </p:nvSpPr>
        <p:spPr>
          <a:xfrm>
            <a:off x="4860032" y="764704"/>
            <a:ext cx="2944368" cy="822960"/>
          </a:xfrm>
        </p:spPr>
        <p:txBody>
          <a:bodyPr>
            <a:normAutofit fontScale="92500" lnSpcReduction="20000"/>
          </a:bodyPr>
          <a:lstStyle/>
          <a:p>
            <a:r>
              <a:rPr lang="hr-HR" i="1" dirty="0"/>
              <a:t>Kako odgajatelj / roditelj stvara negativnu sliku o sebi kod djeteta?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1298448" y="1772816"/>
            <a:ext cx="3227832" cy="3951328"/>
          </a:xfrm>
        </p:spPr>
        <p:txBody>
          <a:bodyPr>
            <a:normAutofit fontScale="85000" lnSpcReduction="10000"/>
          </a:bodyPr>
          <a:lstStyle/>
          <a:p>
            <a:r>
              <a:rPr lang="vi-VN" dirty="0"/>
              <a:t>sa stavom pozitivnog viđenja drugih</a:t>
            </a:r>
          </a:p>
          <a:p>
            <a:r>
              <a:rPr lang="vi-VN" dirty="0"/>
              <a:t>koji druge vidi kao prijatelje i osobe vrijedne truda</a:t>
            </a:r>
          </a:p>
          <a:p>
            <a:r>
              <a:rPr lang="vi-VN" dirty="0"/>
              <a:t>voli demokratske odnose u grupi</a:t>
            </a:r>
          </a:p>
          <a:p>
            <a:r>
              <a:rPr lang="vi-VN" dirty="0"/>
              <a:t>ima mogućnost sagledati stvari i s tuđeg stanovišta</a:t>
            </a:r>
          </a:p>
          <a:p>
            <a:r>
              <a:rPr lang="vi-VN" dirty="0"/>
              <a:t>vidi djecu kao individue sposobne činiti nešto zbog njih samih.</a:t>
            </a:r>
          </a:p>
          <a:p>
            <a:endParaRPr lang="hr-HR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sz="quarter" idx="14"/>
          </p:nvPr>
        </p:nvSpPr>
        <p:spPr>
          <a:xfrm>
            <a:off x="4645151" y="1772816"/>
            <a:ext cx="3227832" cy="3951773"/>
          </a:xfrm>
        </p:spPr>
        <p:txBody>
          <a:bodyPr>
            <a:normAutofit fontScale="85000" lnSpcReduction="10000"/>
          </a:bodyPr>
          <a:lstStyle/>
          <a:p>
            <a:r>
              <a:rPr lang="vi-VN" dirty="0"/>
              <a:t>govori mu da nije dobar</a:t>
            </a:r>
          </a:p>
          <a:p>
            <a:r>
              <a:rPr lang="vi-VN" dirty="0">
                <a:latin typeface="Arial (Tijelo)"/>
              </a:rPr>
              <a:t>posramlj</a:t>
            </a:r>
            <a:r>
              <a:rPr lang="hr-HR" dirty="0">
                <a:latin typeface="Arial (Tijelo)"/>
              </a:rPr>
              <a:t>uje</a:t>
            </a:r>
            <a:r>
              <a:rPr lang="vi-VN" dirty="0">
                <a:latin typeface="Arial (Tijelo)"/>
              </a:rPr>
              <a:t> ga, upozorav</a:t>
            </a:r>
            <a:r>
              <a:rPr lang="hr-HR" dirty="0">
                <a:latin typeface="Arial (Tijelo)"/>
              </a:rPr>
              <a:t>a</a:t>
            </a:r>
            <a:r>
              <a:rPr lang="vi-VN" dirty="0">
                <a:latin typeface="Arial (Tijelo)"/>
              </a:rPr>
              <a:t> ga samo na negativnosti</a:t>
            </a:r>
          </a:p>
          <a:p>
            <a:r>
              <a:rPr lang="vi-VN" dirty="0">
                <a:latin typeface="Arial (Tijelo)"/>
              </a:rPr>
              <a:t>uspoređ</a:t>
            </a:r>
            <a:r>
              <a:rPr lang="hr-HR" dirty="0">
                <a:latin typeface="Arial (Tijelo)"/>
              </a:rPr>
              <a:t>uje</a:t>
            </a:r>
            <a:r>
              <a:rPr lang="vi-VN" dirty="0">
                <a:latin typeface="Arial (Tijelo)"/>
              </a:rPr>
              <a:t> ga s drugima, u smislu inferiornosti</a:t>
            </a:r>
          </a:p>
          <a:p>
            <a:r>
              <a:rPr lang="vi-VN" dirty="0"/>
              <a:t>govori «ubijajuće» tvrdnje – «nemam vremena za tebe», «sram te bilo», «stidi se», «ti si stvarno čudan», itd.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98687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s dijagonalno odsječenim kutom 4"/>
          <p:cNvSpPr/>
          <p:nvPr/>
        </p:nvSpPr>
        <p:spPr>
          <a:xfrm>
            <a:off x="1667152" y="3789040"/>
            <a:ext cx="3240360" cy="244827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Kada upućujete kritiku neka se to ne odnosi na dijete, nego na ponašanje. </a:t>
            </a:r>
            <a:endParaRPr lang="hr-HR" b="1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2800" i="1" dirty="0">
                <a:solidFill>
                  <a:schemeClr val="bg2">
                    <a:lumMod val="50000"/>
                  </a:schemeClr>
                </a:solidFill>
              </a:rPr>
              <a:t>Savjeti kako da dijete razvije pozitivnu sliku o sebi na temelju odgajateljeva / roditeljskog ponašanja</a:t>
            </a:r>
          </a:p>
        </p:txBody>
      </p:sp>
      <p:sp>
        <p:nvSpPr>
          <p:cNvPr id="4" name="Zaobljeni pravokutnik 3"/>
          <p:cNvSpPr/>
          <p:nvPr/>
        </p:nvSpPr>
        <p:spPr>
          <a:xfrm>
            <a:off x="1043608" y="1916832"/>
            <a:ext cx="3456384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/>
              <a:t>Razgovarajte sa djetetom tonom kojim razgovarate i sa odraslima. Ne ismijavajte ga i ne obraćajte mu se dječjim glasom.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2564904"/>
            <a:ext cx="3333917" cy="2651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2449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jeni pravokutnik 1"/>
          <p:cNvSpPr/>
          <p:nvPr/>
        </p:nvSpPr>
        <p:spPr>
          <a:xfrm>
            <a:off x="4211960" y="1196752"/>
            <a:ext cx="3816424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/>
              <a:t>Saslušajte dijete kada iznosi svoje mišljenje ili ideje. Potaknite ga i </a:t>
            </a:r>
            <a:r>
              <a:rPr lang="hr-HR" b="1" dirty="0" err="1"/>
              <a:t>pomozite</a:t>
            </a:r>
            <a:r>
              <a:rPr lang="hr-HR" b="1" dirty="0"/>
              <a:t> mu da se izrazi. Ne ismijavajte ga i ne ušutkujte! </a:t>
            </a:r>
          </a:p>
        </p:txBody>
      </p:sp>
      <p:sp>
        <p:nvSpPr>
          <p:cNvPr id="3" name="Dijagram toka: Dokument 2"/>
          <p:cNvSpPr/>
          <p:nvPr/>
        </p:nvSpPr>
        <p:spPr>
          <a:xfrm>
            <a:off x="1115616" y="1988840"/>
            <a:ext cx="2736304" cy="2808312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/>
              <a:t>Pohvalite ga i pred drugima. Neka pohvala bude realna i utemeljena na stvarnim postignućima</a:t>
            </a:r>
            <a:r>
              <a:rPr lang="hr-HR" dirty="0"/>
              <a:t>. </a:t>
            </a:r>
          </a:p>
        </p:txBody>
      </p:sp>
      <p:sp>
        <p:nvSpPr>
          <p:cNvPr id="4" name="Dijagram toka: Kraj 3"/>
          <p:cNvSpPr/>
          <p:nvPr/>
        </p:nvSpPr>
        <p:spPr>
          <a:xfrm>
            <a:off x="4067944" y="3789040"/>
            <a:ext cx="3744416" cy="180020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/>
              <a:t>Potičite</a:t>
            </a:r>
            <a:r>
              <a:rPr lang="it-IT" b="1" dirty="0"/>
              <a:t> </a:t>
            </a:r>
            <a:r>
              <a:rPr lang="it-IT" b="1" dirty="0" err="1"/>
              <a:t>dijete</a:t>
            </a:r>
            <a:r>
              <a:rPr lang="it-IT" b="1" dirty="0"/>
              <a:t> da </a:t>
            </a:r>
            <a:r>
              <a:rPr lang="it-IT" b="1" dirty="0" err="1"/>
              <a:t>samo</a:t>
            </a:r>
            <a:r>
              <a:rPr lang="it-IT" b="1" dirty="0"/>
              <a:t> sebi postavi </a:t>
            </a:r>
            <a:r>
              <a:rPr lang="it-IT" b="1" dirty="0" err="1"/>
              <a:t>ciljeve</a:t>
            </a:r>
            <a:r>
              <a:rPr lang="it-IT" b="1" dirty="0"/>
              <a:t> i da od </a:t>
            </a:r>
            <a:r>
              <a:rPr lang="it-IT" b="1" dirty="0" err="1"/>
              <a:t>sebe</a:t>
            </a:r>
            <a:r>
              <a:rPr lang="it-IT" b="1" dirty="0"/>
              <a:t> </a:t>
            </a:r>
            <a:r>
              <a:rPr lang="it-IT" b="1" dirty="0" err="1"/>
              <a:t>puno</a:t>
            </a:r>
            <a:r>
              <a:rPr lang="it-IT" b="1" dirty="0"/>
              <a:t> </a:t>
            </a:r>
            <a:r>
              <a:rPr lang="it-IT" b="1" dirty="0" err="1"/>
              <a:t>očekuje</a:t>
            </a:r>
            <a:r>
              <a:rPr lang="it-IT" b="1" dirty="0"/>
              <a:t>. 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3491052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s odsječenim zaobljenim jednim kutom 1"/>
          <p:cNvSpPr/>
          <p:nvPr/>
        </p:nvSpPr>
        <p:spPr>
          <a:xfrm>
            <a:off x="1115616" y="980728"/>
            <a:ext cx="3240360" cy="2736304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/>
              <a:t>Obratite pažnju o onome što dijete želi i poštujte, u razumnoj mjeri, djetetove želje i interese. </a:t>
            </a:r>
          </a:p>
        </p:txBody>
      </p:sp>
      <p:sp>
        <p:nvSpPr>
          <p:cNvPr id="3" name="Dijagram toka: Bušena vrpca 2"/>
          <p:cNvSpPr/>
          <p:nvPr/>
        </p:nvSpPr>
        <p:spPr>
          <a:xfrm>
            <a:off x="1907704" y="4005064"/>
            <a:ext cx="5544616" cy="1656184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/>
              <a:t>Dajte djetetu prostora i ohrabrite njegovu/njenu samostalnost i neovisnost. </a:t>
            </a:r>
          </a:p>
        </p:txBody>
      </p:sp>
      <p:sp>
        <p:nvSpPr>
          <p:cNvPr id="4" name="Elipsa 3"/>
          <p:cNvSpPr/>
          <p:nvPr/>
        </p:nvSpPr>
        <p:spPr>
          <a:xfrm>
            <a:off x="4788024" y="1196752"/>
            <a:ext cx="3168352" cy="25202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/>
              <a:t>Ponašajte se prema djetetu s poštovanjem. Prihvatite ga takvo kakvo jeste. </a:t>
            </a:r>
          </a:p>
        </p:txBody>
      </p:sp>
    </p:spTree>
    <p:extLst>
      <p:ext uri="{BB962C8B-B14F-4D97-AF65-F5344CB8AC3E}">
        <p14:creationId xmlns:p14="http://schemas.microsoft.com/office/powerpoint/2010/main" val="1904009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jagram toka: Ručni unos 2"/>
          <p:cNvSpPr/>
          <p:nvPr/>
        </p:nvSpPr>
        <p:spPr>
          <a:xfrm>
            <a:off x="5076056" y="3140968"/>
            <a:ext cx="2808312" cy="2808312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/>
              <a:t>Izbjegavajte rečenice koje počinju sa "Ti nikada ..." ili "Ti uvijek ...". Upotrebljavajte JA-poruke.</a:t>
            </a:r>
          </a:p>
        </p:txBody>
      </p:sp>
      <p:sp>
        <p:nvSpPr>
          <p:cNvPr id="4" name="Zaobljeni pravokutnik 3"/>
          <p:cNvSpPr/>
          <p:nvPr/>
        </p:nvSpPr>
        <p:spPr>
          <a:xfrm>
            <a:off x="1403648" y="1052736"/>
            <a:ext cx="2592288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/>
              <a:t>Budite dobar uzor .</a:t>
            </a:r>
          </a:p>
        </p:txBody>
      </p:sp>
      <p:sp>
        <p:nvSpPr>
          <p:cNvPr id="5" name="Pravokutnik s kutom odsječenim s iste strane 4"/>
          <p:cNvSpPr/>
          <p:nvPr/>
        </p:nvSpPr>
        <p:spPr>
          <a:xfrm>
            <a:off x="4644008" y="1156823"/>
            <a:ext cx="3240360" cy="1656184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/>
              <a:t>Poručite djetetu da je dobro cijeniti sebe.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2505" y="2924944"/>
            <a:ext cx="3749977" cy="2520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7520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1043608" y="1052736"/>
            <a:ext cx="2736304" cy="2736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/>
              <a:t>Izbjegavajte stalno prosuđivanje</a:t>
            </a:r>
            <a:r>
              <a:rPr lang="hr-HR" b="1" dirty="0"/>
              <a:t>.</a:t>
            </a:r>
          </a:p>
        </p:txBody>
      </p:sp>
      <p:sp>
        <p:nvSpPr>
          <p:cNvPr id="3" name="Savinuti kut 2"/>
          <p:cNvSpPr/>
          <p:nvPr/>
        </p:nvSpPr>
        <p:spPr>
          <a:xfrm>
            <a:off x="1187624" y="4077072"/>
            <a:ext cx="2592288" cy="1656184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/>
              <a:t>Ne očekujte previše od djeteta.</a:t>
            </a:r>
          </a:p>
        </p:txBody>
      </p:sp>
      <p:sp>
        <p:nvSpPr>
          <p:cNvPr id="4" name="Zaobljeni pravokutnik 3"/>
          <p:cNvSpPr/>
          <p:nvPr/>
        </p:nvSpPr>
        <p:spPr>
          <a:xfrm>
            <a:off x="4139952" y="1700808"/>
            <a:ext cx="3528392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/>
              <a:t>Nemojte se usredotočiti na nedostatke.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9952" y="3393879"/>
            <a:ext cx="3696444" cy="245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6484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Što je zapravo slika o djetetu?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Socijalna percepcija djeteta</a:t>
            </a:r>
          </a:p>
          <a:p>
            <a:pPr lvl="1"/>
            <a:r>
              <a:rPr lang="hr-HR" dirty="0"/>
              <a:t>Osoba A (odgojitelj / roditelj) percipira psihičke procese osobe B (djeteta) kroz psihičke procese u sebi samoj. </a:t>
            </a:r>
          </a:p>
          <a:p>
            <a:pPr lvl="1"/>
            <a:endParaRPr lang="hr-HR" dirty="0"/>
          </a:p>
          <a:p>
            <a:r>
              <a:rPr lang="hr-HR" dirty="0"/>
              <a:t>„Sve je u očima promatrača.”</a:t>
            </a:r>
          </a:p>
        </p:txBody>
      </p:sp>
    </p:spTree>
    <p:extLst>
      <p:ext uri="{BB962C8B-B14F-4D97-AF65-F5344CB8AC3E}">
        <p14:creationId xmlns:p14="http://schemas.microsoft.com/office/powerpoint/2010/main" val="1591331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Implicitna pedagogija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Shvaćanje odgoja koje se kod pojedinca </a:t>
            </a:r>
            <a:r>
              <a:rPr lang="pl-PL" dirty="0"/>
              <a:t>formira pod utjecajem svog osobnog </a:t>
            </a:r>
            <a:r>
              <a:rPr lang="fi-FI" dirty="0"/>
              <a:t>iskustva, sustava vrijednosti i stavova u koje</a:t>
            </a:r>
            <a:r>
              <a:rPr lang="hr-HR" dirty="0"/>
              <a:t> </a:t>
            </a:r>
            <a:r>
              <a:rPr lang="pl-PL" dirty="0"/>
              <a:t>duboko vjeruje i koje može biti u raskoraku </a:t>
            </a:r>
            <a:r>
              <a:rPr lang="hr-HR" dirty="0"/>
              <a:t>od eksplicitne, službene pedagogije.</a:t>
            </a:r>
          </a:p>
          <a:p>
            <a:r>
              <a:rPr lang="hr-HR" dirty="0"/>
              <a:t>Na sliku o djetetu (implicitnu pedagogiju odgojitelja) utječu: </a:t>
            </a:r>
          </a:p>
          <a:p>
            <a:pPr lvl="1"/>
            <a:r>
              <a:rPr lang="hr-HR" dirty="0"/>
              <a:t>Vlastito socijalno iskustvo – obitelj</a:t>
            </a:r>
          </a:p>
          <a:p>
            <a:pPr lvl="1"/>
            <a:r>
              <a:rPr lang="hr-HR" dirty="0"/>
              <a:t>Aktualni socijalni odnosi – djeca, grupa, kolege, prijatelji, obitelj</a:t>
            </a:r>
          </a:p>
          <a:p>
            <a:pPr lvl="1"/>
            <a:r>
              <a:rPr lang="hr-HR" dirty="0"/>
              <a:t>Općeniti utjecaji – mediji, propisi </a:t>
            </a:r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90801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Utjecaji u socijalnoj percepciji odrasli-dijete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1076909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3479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052736"/>
            <a:ext cx="6196405" cy="4670333"/>
          </a:xfrm>
        </p:spPr>
        <p:txBody>
          <a:bodyPr/>
          <a:lstStyle/>
          <a:p>
            <a:r>
              <a:rPr lang="hr-HR" dirty="0"/>
              <a:t>Halo-efekt</a:t>
            </a:r>
          </a:p>
          <a:p>
            <a:pPr lvl="1"/>
            <a:r>
              <a:rPr lang="hr-HR" dirty="0"/>
              <a:t>Prijenos neke osobine na cjelokupnu ličnost promatrane osobe (djeteta) </a:t>
            </a:r>
          </a:p>
          <a:p>
            <a:pPr lvl="1"/>
            <a:r>
              <a:rPr lang="hr-HR" dirty="0"/>
              <a:t>npr. urednost, pristojnost, živahnost, fizička sličnost nekome </a:t>
            </a:r>
          </a:p>
          <a:p>
            <a:pPr lvl="1"/>
            <a:endParaRPr lang="hr-HR" dirty="0"/>
          </a:p>
          <a:p>
            <a:r>
              <a:rPr lang="hr-HR" dirty="0" err="1"/>
              <a:t>Samoispunjavajuće</a:t>
            </a:r>
            <a:r>
              <a:rPr lang="hr-HR" dirty="0"/>
              <a:t> proročanstvo</a:t>
            </a:r>
          </a:p>
          <a:p>
            <a:pPr lvl="1"/>
            <a:r>
              <a:rPr lang="hr-HR" dirty="0"/>
              <a:t>Očekivanja koja se ostvaruju samo zato jer je osoba rukovođena tim vjerovanjima i očekivanjima</a:t>
            </a:r>
          </a:p>
          <a:p>
            <a:pPr lvl="1"/>
            <a:r>
              <a:rPr lang="hr-HR" dirty="0"/>
              <a:t>zločesta djeca, lijepa djeca</a:t>
            </a:r>
          </a:p>
          <a:p>
            <a:pPr lvl="1"/>
            <a:r>
              <a:rPr lang="hr-HR" dirty="0"/>
              <a:t>nesvjesna primjena </a:t>
            </a:r>
          </a:p>
        </p:txBody>
      </p:sp>
    </p:spTree>
    <p:extLst>
      <p:ext uri="{BB962C8B-B14F-4D97-AF65-F5344CB8AC3E}">
        <p14:creationId xmlns:p14="http://schemas.microsoft.com/office/powerpoint/2010/main" val="1343367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>
                <a:solidFill>
                  <a:schemeClr val="bg2">
                    <a:lumMod val="50000"/>
                  </a:schemeClr>
                </a:solidFill>
              </a:rPr>
              <a:t>Implicitna pedagogija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shvaćanje odgoja koje se kod pojedinca formira pod utjecajem svog osobnog iskustva, sustava vrijednosti i stavova u koje duboko vjeruje</a:t>
            </a:r>
          </a:p>
          <a:p>
            <a:endParaRPr lang="hr-HR" dirty="0"/>
          </a:p>
          <a:p>
            <a:r>
              <a:rPr lang="hr-HR" dirty="0"/>
              <a:t>svaki odgajatelj / roditelj ima svoju „implicitnu pedagogiju“ na osnovu koje djeluje na odgoj i obrazovanje djece</a:t>
            </a:r>
          </a:p>
        </p:txBody>
      </p:sp>
    </p:spTree>
    <p:extLst>
      <p:ext uri="{BB962C8B-B14F-4D97-AF65-F5344CB8AC3E}">
        <p14:creationId xmlns:p14="http://schemas.microsoft.com/office/powerpoint/2010/main" val="3426249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 fontScale="90000"/>
          </a:bodyPr>
          <a:lstStyle/>
          <a:p>
            <a:pPr algn="l"/>
            <a:r>
              <a:rPr lang="hr-HR" i="1" dirty="0">
                <a:solidFill>
                  <a:schemeClr val="bg2">
                    <a:lumMod val="50000"/>
                  </a:schemeClr>
                </a:solidFill>
              </a:rPr>
              <a:t>Slunjski 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63040" y="1556793"/>
            <a:ext cx="6196405" cy="3096344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‘’…</a:t>
            </a:r>
            <a:r>
              <a:rPr lang="vi-VN" sz="2000" i="1" dirty="0">
                <a:solidFill>
                  <a:schemeClr val="tx2">
                    <a:lumMod val="75000"/>
                  </a:schemeClr>
                </a:solidFill>
              </a:rPr>
              <a:t>kad odgajatelj ima povjerenja u dijete i njegove sposobnosti, on će omogućavati djetetu aktivnosti kojima će ono svakodnevno imati priliku svoje postojeće kompetencije usavršavati. U protivnom, dijete neće imati prilike isprobavati sebe i svoje mogućnosti, niti će ih moći dalje nadograđivati, pa će se te sposobnosti razvijati mnogo sporije nego li bi se razvijale u povoljnijim uvjetima. Misleći nešto o djetetu, to smo od njega i učinili! </a:t>
            </a:r>
            <a:r>
              <a:rPr lang="hr-HR" dirty="0"/>
              <a:t>‘’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8224" y="4149080"/>
            <a:ext cx="1641874" cy="1981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18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55577" y="817582"/>
            <a:ext cx="7632848" cy="1202485"/>
          </a:xfrm>
        </p:spPr>
        <p:txBody>
          <a:bodyPr>
            <a:normAutofit fontScale="90000"/>
          </a:bodyPr>
          <a:lstStyle/>
          <a:p>
            <a:r>
              <a:rPr lang="hr-HR" i="1" dirty="0">
                <a:solidFill>
                  <a:schemeClr val="bg2">
                    <a:lumMod val="50000"/>
                  </a:schemeClr>
                </a:solidFill>
              </a:rPr>
              <a:t>Utjecaj odgajateljeve / roditeljeve slike o djetetu na sliku djeteta o sebi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07604" y="2420888"/>
            <a:ext cx="7128792" cy="3830023"/>
          </a:xfrm>
        </p:spPr>
        <p:txBody>
          <a:bodyPr>
            <a:normAutofit/>
          </a:bodyPr>
          <a:lstStyle/>
          <a:p>
            <a:r>
              <a:rPr lang="hr-HR" dirty="0"/>
              <a:t>odgajatelj / roditelj mora biti svjestan da cjelokupnom svojom ličnošću i ponašanjem predstavlja za dijete uzor za identifikaciju i osobu od povjerenja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da bi se dijete razvilo u samostalnu, odgovornu, kreativnu ali i zadovoljnu odraslu osobu potrebno je omogućiti mu odrastanje uz osobe koje ga razumiju, poznaju njegove mogućnosti i potrebe…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82409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i="1" dirty="0">
                <a:solidFill>
                  <a:schemeClr val="bg2">
                    <a:lumMod val="50000"/>
                  </a:schemeClr>
                </a:solidFill>
              </a:rPr>
              <a:t>Utjecaj slike o sebi na samopoštovanje djeteta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63041" y="2119257"/>
            <a:ext cx="5701248" cy="2677895"/>
          </a:xfrm>
        </p:spPr>
        <p:txBody>
          <a:bodyPr>
            <a:normAutofit/>
          </a:bodyPr>
          <a:lstStyle/>
          <a:p>
            <a:r>
              <a:rPr lang="hr-HR" dirty="0"/>
              <a:t>Djetetu treba osjećaj da je:</a:t>
            </a:r>
          </a:p>
          <a:p>
            <a:pPr marL="0" indent="0">
              <a:buNone/>
            </a:pPr>
            <a:r>
              <a:rPr lang="hr-HR" dirty="0"/>
              <a:t>•UVAŽENO, da doprinosi svom okruženju;</a:t>
            </a:r>
          </a:p>
          <a:p>
            <a:pPr marL="0" indent="0">
              <a:buNone/>
            </a:pPr>
            <a:r>
              <a:rPr lang="hr-HR" dirty="0"/>
              <a:t>•SIGURNO (fizički i emocionalno);</a:t>
            </a:r>
          </a:p>
          <a:p>
            <a:pPr marL="0" indent="0">
              <a:buNone/>
            </a:pPr>
            <a:r>
              <a:rPr lang="hr-HR" dirty="0"/>
              <a:t>•JEDINSTVENO i da su njegove ideje saslušane i prihvaćene;</a:t>
            </a:r>
          </a:p>
          <a:p>
            <a:pPr marL="0" indent="0">
              <a:buNone/>
            </a:pPr>
            <a:r>
              <a:rPr lang="hr-HR" dirty="0"/>
              <a:t>•KOMPETENTNO, da doživljava uspjeh.</a:t>
            </a:r>
          </a:p>
          <a:p>
            <a:endParaRPr lang="hr-H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064" y="4725144"/>
            <a:ext cx="3037706" cy="1357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2836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ibadača">
  <a:themeElements>
    <a:clrScheme name="Pribadač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ribadač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ibadač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0</TotalTime>
  <Words>742</Words>
  <Application>Microsoft Office PowerPoint</Application>
  <PresentationFormat>Prikaz na zaslonu (4:3)</PresentationFormat>
  <Paragraphs>73</Paragraphs>
  <Slides>16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23" baseType="lpstr">
      <vt:lpstr>Arial</vt:lpstr>
      <vt:lpstr>Arial (Tijelo)</vt:lpstr>
      <vt:lpstr>Brush Script MT</vt:lpstr>
      <vt:lpstr>Constantia</vt:lpstr>
      <vt:lpstr>Franklin Gothic Book</vt:lpstr>
      <vt:lpstr>Rage Italic</vt:lpstr>
      <vt:lpstr>Pribadača</vt:lpstr>
      <vt:lpstr>Slika o djetetu</vt:lpstr>
      <vt:lpstr>Što je zapravo slika o djetetu?</vt:lpstr>
      <vt:lpstr>Implicitna pedagogija</vt:lpstr>
      <vt:lpstr>Utjecaji u socijalnoj percepciji odrasli-dijete</vt:lpstr>
      <vt:lpstr>PowerPoint prezentacija</vt:lpstr>
      <vt:lpstr>Implicitna pedagogija</vt:lpstr>
      <vt:lpstr>Slunjski :</vt:lpstr>
      <vt:lpstr>Utjecaj odgajateljeve / roditeljeve slike o djetetu na sliku djeteta o sebi</vt:lpstr>
      <vt:lpstr>Utjecaj slike o sebi na samopoštovanje djeteta</vt:lpstr>
      <vt:lpstr>PowerPoint prezentacija</vt:lpstr>
      <vt:lpstr>PowerPoint prezentacija</vt:lpstr>
      <vt:lpstr>Savjeti kako da dijete razvije pozitivnu sliku o sebi na temelju odgajateljeva / roditeljskog ponašanja</vt:lpstr>
      <vt:lpstr>PowerPoint prezentacija</vt:lpstr>
      <vt:lpstr>PowerPoint prezentacija</vt:lpstr>
      <vt:lpstr>PowerPoint prezentacija</vt:lpstr>
      <vt:lpstr>PowerPoint prezentacija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Slika o djetetu</dc:title>
  <dc:creator>Admin</dc:creator>
  <cp:lastModifiedBy>Ivan Dražić</cp:lastModifiedBy>
  <cp:revision>27</cp:revision>
  <dcterms:created xsi:type="dcterms:W3CDTF">2013-09-15T12:20:54Z</dcterms:created>
  <dcterms:modified xsi:type="dcterms:W3CDTF">2018-12-19T09:30:19Z</dcterms:modified>
</cp:coreProperties>
</file>